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9" r:id="rId1"/>
  </p:sldMasterIdLst>
  <p:sldIdLst>
    <p:sldId id="256" r:id="rId2"/>
    <p:sldId id="258" r:id="rId3"/>
    <p:sldId id="257" r:id="rId4"/>
    <p:sldId id="260" r:id="rId5"/>
    <p:sldId id="259" r:id="rId6"/>
    <p:sldId id="263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Средний стиль 3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Средний стиль 3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FD4443E-F989-4FC4-A0C8-D5A2AF1F390B}" styleName="Темный стиль 1 — акцент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Темный стиль 1 — акцент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C083E6E3-FA7D-4D7B-A595-EF9225AFEA82}" styleName="Светлый стиль 1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22"/>
    <p:restoredTop sz="96405"/>
  </p:normalViewPr>
  <p:slideViewPr>
    <p:cSldViewPr snapToGrid="0" snapToObjects="1">
      <p:cViewPr>
        <p:scale>
          <a:sx n="92" d="100"/>
          <a:sy n="92" d="100"/>
        </p:scale>
        <p:origin x="976" y="1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6D4768-2509-F248-9EF5-6775EB805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28E584E-9CE2-D24A-BC5A-71C0ECF2A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CBCF26-2BE7-1248-97A9-11E73DFC8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8C121B-80A0-1B4D-96C9-461B80587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50C41C-D387-164D-BAF3-C531DE049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686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D8F96B-523D-C249-A01A-D2FB3F4AD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8CC2F61-B974-4C4A-AA84-728E121AF7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9D34F4-784B-A64D-B48E-A2E121948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97E7E06-F23A-C546-8161-C1B7CF969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EEBA47-9B72-9547-AF18-25257A679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496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75CCCC4-F7CA-CA47-A8AD-66C83AD324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02D143-D189-104E-9564-596402D5C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4DF76A-8467-114E-BE17-AB29ACB58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C36B9C-4806-3F43-BBF7-A4B5EED80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02E864-EC02-AD43-88D0-E3B61FF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305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1E3571-6CF1-BF47-BC27-7F666C1BC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5DFD6D-5B79-3543-AA73-33F66A253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155C0D-8F21-6549-8D98-32A28751B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35A03A-D11B-EC4F-A2F0-CB001954B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4BA113-4ACB-044C-BCDA-435285545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967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CC93DF-81EB-DC44-8666-1A2298EEC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4AAAC36-85F2-E044-B4EC-EFED15568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0AB419-D201-494B-A2A3-AF598B07B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B2846F-AECA-714D-B956-7A53CE046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EEA1FE-781F-6548-A052-642271D12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564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6EE23A-E6EC-6D44-A977-D96F5886D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A805B2-FD71-A64C-BD76-780584B8C6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5A353FE-E213-7E4A-BFF5-9BD764E327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B2F4B0-A38A-8749-9113-8E0467D21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52F050C-917C-564D-B960-EA486D43D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0588B4-D54D-4F4B-A33C-DFDA5DE46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835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8D5848-3E64-BB42-BEEC-13DF77DB9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681C02F-5DEC-1849-BE8B-F784C1016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96577AF-3A81-F14A-83A7-15DEE7122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8B0C8F3-F35D-424A-AF21-912255743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F41135D-E8E3-2C43-8380-750E05CCB9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1C94403-3DC2-264D-8D2E-7A2286486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4900B44-38EA-9D4C-9A1F-4797466CB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61A1116-9C46-0D45-9B70-ED7965490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051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81D827-EF3D-4A4A-81A3-CB8A32A6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7B81BDB-DFFC-A64F-A394-4ED6E7ECE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56CAAFF-80DF-7B46-A08D-D6E8FFC53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D2D7AEF-A182-5B47-B523-4267BCEB7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357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C0CF09C-0B9A-4947-9F96-9B0F1A032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1A4F7A1-9943-5C4A-81DF-A7141ACD5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5298AC9-9342-8944-AABE-5C28627C4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459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A55F8B-047F-A44F-99F7-D56610168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E68A32-942F-3B49-AF7B-B6FE45394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F4FFFD1-D03B-B04B-8AE6-5EFCA4CA5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7C7D82D-0635-324C-9A04-A469ECCA9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A8922AE-2170-AE47-AC94-68FBBE67E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EED68A-7644-DC48-BC8A-44B4597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592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32176F-E3B8-0E48-AA0D-62267C169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05F078D-281E-0B4C-95AF-2329149385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9B1BA21-2D01-F249-BD2D-E2F88FDA7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0DA2E4D-E0BD-C34D-AAB0-D92C68E19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E2F1D1E-C101-1D4F-813F-EECF71F7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5147E8-B255-F442-8CCC-BA77B3C16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65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81F19A-A0AA-4D4B-8E52-70ED65C56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95538FF-F2DA-1644-8DA3-603890057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56378D-1BB0-5542-9E78-C3B8D39845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6/16/21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1DC878-0C68-0D4B-B67E-5A3D94A99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C49532-2C25-EC4C-A5CB-26603EBF89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12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lms.skillfactory.ru/courses/course-v1:Skillfactory+DST-PRO+15APR2020/course/#block-v1:Skillfactory+DST-PRO+15APR2020+type@sequential+block@e68c5b4b2d104ceb84f79db51eac6d83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7F53F02-19AF-9448-BFCF-FEAC928713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46336" y="4831208"/>
            <a:ext cx="3051717" cy="936702"/>
          </a:xfrm>
        </p:spPr>
        <p:txBody>
          <a:bodyPr>
            <a:normAutofit/>
          </a:bodyPr>
          <a:lstStyle/>
          <a:p>
            <a:pPr algn="l"/>
            <a:r>
              <a:rPr lang="ru-RU" sz="2000" dirty="0" err="1"/>
              <a:t>Лактюнькин</a:t>
            </a:r>
            <a:r>
              <a:rPr lang="ru-RU" sz="2000" dirty="0"/>
              <a:t> Евгений</a:t>
            </a:r>
          </a:p>
          <a:p>
            <a:pPr algn="l"/>
            <a:r>
              <a:rPr lang="en-US" sz="2000" dirty="0"/>
              <a:t>DSPR-31</a:t>
            </a:r>
            <a:endParaRPr lang="ru-RU" sz="2000" dirty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31718D3-4D5E-3C48-AF6C-6F372E37E873}"/>
              </a:ext>
            </a:extLst>
          </p:cNvPr>
          <p:cNvSpPr txBox="1">
            <a:spLocks/>
          </p:cNvSpPr>
          <p:nvPr/>
        </p:nvSpPr>
        <p:spPr>
          <a:xfrm>
            <a:off x="1524000" y="1626912"/>
            <a:ext cx="9144000" cy="20861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u="sng" dirty="0">
                <a:solidFill>
                  <a:schemeClr val="accent6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Проект 4</a:t>
            </a:r>
            <a:endParaRPr lang="en-US" u="sng" dirty="0">
              <a:solidFill>
                <a:schemeClr val="accent6">
                  <a:lumMod val="75000"/>
                </a:schemeClr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ru-RU" dirty="0">
                <a:solidFill>
                  <a:schemeClr val="accent6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Авиарейсы без потерь</a:t>
            </a: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D5D9C03-615D-7E47-A532-8E4181E02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897340">
            <a:off x="7356139" y="4864874"/>
            <a:ext cx="705497" cy="52265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207258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A251C0-4518-674E-A18A-C30FB25B0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ru-RU" dirty="0"/>
              <a:t>Структура </a:t>
            </a:r>
            <a:r>
              <a:rPr lang="ru-RU" dirty="0" err="1"/>
              <a:t>датасета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CEFAF2-CAFB-9B44-963B-B5421D69E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32520"/>
          </a:xfrm>
        </p:spPr>
        <p:txBody>
          <a:bodyPr/>
          <a:lstStyle/>
          <a:p>
            <a:pPr marL="0" indent="0">
              <a:buNone/>
            </a:pPr>
            <a:r>
              <a:rPr lang="ru-RU" dirty="0" err="1"/>
              <a:t>Датасет</a:t>
            </a:r>
            <a:r>
              <a:rPr lang="ru-RU" dirty="0"/>
              <a:t> представляет собой срез данных</a:t>
            </a:r>
            <a:r>
              <a:rPr lang="en-US" dirty="0"/>
              <a:t> </a:t>
            </a:r>
            <a:r>
              <a:rPr lang="ru-RU" dirty="0"/>
              <a:t>по рейса самолётов, удовлетворяющий следующим условиям:</a:t>
            </a:r>
          </a:p>
          <a:p>
            <a:pPr marL="514350" indent="-514350">
              <a:buAutoNum type="arabicPeriod"/>
            </a:pPr>
            <a:r>
              <a:rPr lang="ru-RU" dirty="0"/>
              <a:t>Рейсы из города Анапа;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ru-RU" dirty="0"/>
              <a:t>Рейсы были осуществлены в зимний период 2016</a:t>
            </a:r>
            <a:r>
              <a:rPr lang="en-US" dirty="0"/>
              <a:t> – 2017 </a:t>
            </a:r>
            <a:r>
              <a:rPr lang="en-US" dirty="0" err="1"/>
              <a:t>гг</a:t>
            </a:r>
            <a:r>
              <a:rPr lang="ru-RU" dirty="0"/>
              <a:t>;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ru-RU" dirty="0"/>
              <a:t>Рейсы состоялись.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D63F23A-84DE-7B4B-874B-C1F13878A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897340">
            <a:off x="84700" y="766579"/>
            <a:ext cx="705497" cy="52265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200338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391FEF-4FEC-D34F-9E51-80BB09212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2</a:t>
            </a:r>
            <a:r>
              <a:rPr lang="en-US" dirty="0"/>
              <a:t>.1 </a:t>
            </a:r>
            <a:r>
              <a:rPr lang="ru-RU" dirty="0"/>
              <a:t>Описание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D262BB-74E7-5F48-A60F-A7B2D178C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err="1"/>
              <a:t>f.flight_id</a:t>
            </a:r>
            <a:r>
              <a:rPr lang="ru-RU" b="1" dirty="0"/>
              <a:t> </a:t>
            </a:r>
            <a:r>
              <a:rPr lang="ru-RU" dirty="0"/>
              <a:t>– уникальная комбинация номера рейса и даты отправления;</a:t>
            </a:r>
            <a:endParaRPr lang="en-US" dirty="0"/>
          </a:p>
          <a:p>
            <a:pPr marL="0" indent="0">
              <a:buNone/>
            </a:pPr>
            <a:r>
              <a:rPr lang="en-US" b="1" dirty="0" err="1"/>
              <a:t>f.arrival_airport</a:t>
            </a:r>
            <a:r>
              <a:rPr lang="ru-RU" b="1" dirty="0"/>
              <a:t> </a:t>
            </a:r>
            <a:r>
              <a:rPr lang="ru-RU" dirty="0"/>
              <a:t>– аэропорт прибытия рейса;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model</a:t>
            </a:r>
            <a:r>
              <a:rPr lang="ru-RU" dirty="0"/>
              <a:t> – модель самолёта;</a:t>
            </a:r>
            <a:endParaRPr lang="en-US" b="1" dirty="0"/>
          </a:p>
          <a:p>
            <a:pPr marL="0" indent="0">
              <a:buNone/>
            </a:pPr>
            <a:r>
              <a:rPr lang="en-US" b="1" dirty="0" err="1"/>
              <a:t>count_seat</a:t>
            </a:r>
            <a:r>
              <a:rPr lang="ru-RU" b="1" dirty="0"/>
              <a:t> </a:t>
            </a:r>
            <a:r>
              <a:rPr lang="ru-RU" dirty="0"/>
              <a:t>– общее количество мест в самолёте;</a:t>
            </a:r>
            <a:endParaRPr lang="en-US" dirty="0"/>
          </a:p>
          <a:p>
            <a:pPr marL="0" indent="0">
              <a:buNone/>
            </a:pPr>
            <a:r>
              <a:rPr lang="en-US" b="1" dirty="0" err="1"/>
              <a:t>perc_ticket_sold</a:t>
            </a:r>
            <a:r>
              <a:rPr lang="ru-RU" b="1" dirty="0"/>
              <a:t> </a:t>
            </a:r>
            <a:r>
              <a:rPr lang="ru-RU" dirty="0"/>
              <a:t>– процент купленных билетов;</a:t>
            </a:r>
            <a:endParaRPr lang="en-US" b="1" dirty="0"/>
          </a:p>
          <a:p>
            <a:pPr marL="0" indent="0">
              <a:buNone/>
            </a:pPr>
            <a:r>
              <a:rPr lang="en-US" b="1" dirty="0" err="1"/>
              <a:t>count_ticket</a:t>
            </a:r>
            <a:r>
              <a:rPr lang="ru-RU" b="1" dirty="0"/>
              <a:t> </a:t>
            </a:r>
            <a:r>
              <a:rPr lang="ru-RU" dirty="0"/>
              <a:t>– общее количество билетов;</a:t>
            </a:r>
            <a:endParaRPr lang="en-US" b="1" dirty="0"/>
          </a:p>
          <a:p>
            <a:pPr marL="0" indent="0">
              <a:buNone/>
            </a:pPr>
            <a:r>
              <a:rPr lang="en-US" b="1" dirty="0" err="1"/>
              <a:t>business_ticket</a:t>
            </a:r>
            <a:r>
              <a:rPr lang="ru-RU" b="1" dirty="0"/>
              <a:t> </a:t>
            </a:r>
            <a:r>
              <a:rPr lang="ru-RU" dirty="0"/>
              <a:t>– количество билетов </a:t>
            </a:r>
            <a:r>
              <a:rPr lang="ru-RU" dirty="0" err="1"/>
              <a:t>бизнесс</a:t>
            </a:r>
            <a:r>
              <a:rPr lang="ru-RU" dirty="0"/>
              <a:t>-класса;</a:t>
            </a:r>
            <a:endParaRPr lang="en-US" b="1" dirty="0"/>
          </a:p>
          <a:p>
            <a:pPr marL="0" indent="0">
              <a:buNone/>
            </a:pPr>
            <a:r>
              <a:rPr lang="en-US" b="1" dirty="0" err="1"/>
              <a:t>economy_ticket</a:t>
            </a:r>
            <a:r>
              <a:rPr lang="ru-RU" b="1" dirty="0"/>
              <a:t> </a:t>
            </a:r>
            <a:r>
              <a:rPr lang="ru-RU" dirty="0"/>
              <a:t>– количество билетов эконом-класса;</a:t>
            </a:r>
            <a:endParaRPr lang="en-US" b="1" dirty="0"/>
          </a:p>
          <a:p>
            <a:pPr marL="0" indent="0">
              <a:buNone/>
            </a:pPr>
            <a:r>
              <a:rPr lang="en-US" b="1" dirty="0" err="1"/>
              <a:t>flight_profit</a:t>
            </a:r>
            <a:r>
              <a:rPr lang="ru-RU" b="1" dirty="0"/>
              <a:t> </a:t>
            </a:r>
            <a:r>
              <a:rPr lang="ru-RU" dirty="0"/>
              <a:t>– доход (сумма стоимостей всех проданных билетов);</a:t>
            </a:r>
            <a:endParaRPr lang="ru-RU" b="1" dirty="0"/>
          </a:p>
          <a:p>
            <a:pPr marL="0" indent="0">
              <a:buNone/>
            </a:pPr>
            <a:r>
              <a:rPr lang="en-US" b="1" dirty="0" err="1"/>
              <a:t>time_flying</a:t>
            </a:r>
            <a:r>
              <a:rPr lang="ru-RU" b="1" dirty="0"/>
              <a:t> </a:t>
            </a:r>
            <a:r>
              <a:rPr lang="ru-RU" dirty="0"/>
              <a:t>– время полёта, в секундах;</a:t>
            </a:r>
            <a:endParaRPr lang="en-US" dirty="0"/>
          </a:p>
          <a:p>
            <a:pPr marL="0" indent="0">
              <a:buNone/>
            </a:pPr>
            <a:r>
              <a:rPr lang="en-US" b="1" dirty="0" err="1"/>
              <a:t>month_flight</a:t>
            </a:r>
            <a:r>
              <a:rPr lang="en-US" b="1" dirty="0"/>
              <a:t> </a:t>
            </a: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месяц, в который осуществлялся полёт</a:t>
            </a:r>
            <a:r>
              <a:rPr lang="en-US"/>
              <a:t>.</a:t>
            </a:r>
            <a:endParaRPr lang="ru-RU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1432F0-EA8B-7F4C-BC62-FFB20B376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897340">
            <a:off x="84700" y="766579"/>
            <a:ext cx="705497" cy="52265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498000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6ABB04-7F29-5A42-9DB3-C4A834D3C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3</a:t>
            </a:r>
            <a:r>
              <a:rPr lang="en-US" dirty="0"/>
              <a:t>. </a:t>
            </a:r>
            <a:r>
              <a:rPr lang="ru-RU" dirty="0"/>
              <a:t>Недостающие данные в таблице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5CBF69-ED08-754A-B551-604B8A0A5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Более точную оценку прибыльности рейса возможно получить при наличии данных:</a:t>
            </a:r>
          </a:p>
          <a:p>
            <a:pPr>
              <a:buFontTx/>
              <a:buChar char="-"/>
            </a:pPr>
            <a:r>
              <a:rPr lang="ru-RU" dirty="0"/>
              <a:t>километраж между городами;</a:t>
            </a:r>
          </a:p>
          <a:p>
            <a:pPr>
              <a:buFontTx/>
              <a:buChar char="-"/>
            </a:pPr>
            <a:r>
              <a:rPr lang="ru-RU" dirty="0"/>
              <a:t>загруженность обратного полёта;</a:t>
            </a:r>
          </a:p>
          <a:p>
            <a:pPr>
              <a:buFontTx/>
              <a:buChar char="-"/>
            </a:pPr>
            <a:r>
              <a:rPr lang="ru-RU" sz="2400" dirty="0">
                <a:solidFill>
                  <a:schemeClr val="bg1">
                    <a:lumMod val="50000"/>
                  </a:schemeClr>
                </a:solidFill>
              </a:rPr>
              <a:t>стоимость простоя самолёта;</a:t>
            </a:r>
          </a:p>
          <a:p>
            <a:pPr>
              <a:buFontTx/>
              <a:buChar char="-"/>
            </a:pPr>
            <a:r>
              <a:rPr lang="ru-RU" sz="2400" dirty="0">
                <a:solidFill>
                  <a:schemeClr val="bg1">
                    <a:lumMod val="50000"/>
                  </a:schemeClr>
                </a:solidFill>
              </a:rPr>
              <a:t>стоимость ремонта и обслуживания самолёта;</a:t>
            </a:r>
          </a:p>
          <a:p>
            <a:pPr>
              <a:buFontTx/>
              <a:buChar char="-"/>
            </a:pPr>
            <a:r>
              <a:rPr lang="ru-RU" sz="2400" dirty="0">
                <a:solidFill>
                  <a:schemeClr val="bg1">
                    <a:lumMod val="50000"/>
                  </a:schemeClr>
                </a:solidFill>
              </a:rPr>
              <a:t>спрос полётов из Анапы по другим направлениям.</a:t>
            </a:r>
          </a:p>
          <a:p>
            <a:pPr>
              <a:buFontTx/>
              <a:buChar char="-"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B1A7A9D-BB13-AE49-97CF-228DAC4AB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897340">
            <a:off x="84700" y="766579"/>
            <a:ext cx="705497" cy="52265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463754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391FEF-4FEC-D34F-9E51-80BB09212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4</a:t>
            </a:r>
            <a:r>
              <a:rPr lang="en-US" dirty="0"/>
              <a:t>. </a:t>
            </a:r>
            <a:r>
              <a:rPr lang="ru-RU" dirty="0"/>
              <a:t>Возможные способы оценки прибыльности рейсов на основе </a:t>
            </a:r>
            <a:r>
              <a:rPr lang="ru-RU" dirty="0" err="1"/>
              <a:t>датасета</a:t>
            </a:r>
            <a:r>
              <a:rPr lang="ru-RU" dirty="0"/>
              <a:t>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D262BB-74E7-5F48-A60F-A7B2D178C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8243"/>
            <a:ext cx="10515600" cy="269095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3600" b="1" dirty="0"/>
              <a:t>Прибыльность рейса = Д – Р</a:t>
            </a:r>
          </a:p>
          <a:p>
            <a:pPr marL="0" indent="0">
              <a:buNone/>
            </a:pPr>
            <a:r>
              <a:rPr lang="ru-RU" b="1" dirty="0"/>
              <a:t>Прибыльность рейса </a:t>
            </a:r>
            <a:r>
              <a:rPr lang="ru-RU" dirty="0"/>
              <a:t>– это разница между доходом (Д) от продаж билетов и расходом (Р) на полет.</a:t>
            </a:r>
          </a:p>
          <a:p>
            <a:pPr marL="0" indent="0">
              <a:buNone/>
            </a:pPr>
            <a:r>
              <a:rPr lang="ru-RU" dirty="0"/>
              <a:t>Д = </a:t>
            </a:r>
            <a:r>
              <a:rPr lang="en-US" dirty="0" err="1"/>
              <a:t>flight_profit</a:t>
            </a:r>
            <a:r>
              <a:rPr lang="en-US" dirty="0"/>
              <a:t> </a:t>
            </a:r>
            <a:r>
              <a:rPr lang="ru-RU" dirty="0"/>
              <a:t> </a:t>
            </a:r>
            <a:r>
              <a:rPr lang="ru-RU" sz="2400" dirty="0">
                <a:solidFill>
                  <a:schemeClr val="bg1">
                    <a:lumMod val="65000"/>
                  </a:schemeClr>
                </a:solidFill>
              </a:rPr>
              <a:t>зависит от количества проданных билетов</a:t>
            </a:r>
          </a:p>
          <a:p>
            <a:pPr marL="0" indent="0">
              <a:buNone/>
            </a:pPr>
            <a:r>
              <a:rPr lang="ru-RU" dirty="0"/>
              <a:t>Р = </a:t>
            </a:r>
            <a:r>
              <a:rPr lang="en-US" dirty="0" err="1"/>
              <a:t>time_flying</a:t>
            </a:r>
            <a:r>
              <a:rPr lang="ru-RU" dirty="0"/>
              <a:t> </a:t>
            </a:r>
            <a:r>
              <a:rPr lang="en-US" dirty="0"/>
              <a:t>* </a:t>
            </a:r>
            <a:r>
              <a:rPr lang="ru-RU" dirty="0"/>
              <a:t>(стоимость полёта самолёта в секунду)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1432F0-EA8B-7F4C-BC62-FFB20B376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897340">
            <a:off x="84700" y="766579"/>
            <a:ext cx="705497" cy="52265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127380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391FEF-4FEC-D34F-9E51-80BB09212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4</a:t>
            </a:r>
            <a:r>
              <a:rPr lang="en-US" dirty="0"/>
              <a:t>. </a:t>
            </a:r>
            <a:r>
              <a:rPr lang="ru-RU" dirty="0"/>
              <a:t>Возможные способы оценки прибыльности рейсов на основе </a:t>
            </a:r>
            <a:r>
              <a:rPr lang="ru-RU" dirty="0" err="1"/>
              <a:t>датасета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D262BB-74E7-5F48-A60F-A7B2D178C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091" y="1882194"/>
            <a:ext cx="6819900" cy="603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Расход топлива для самолётов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1432F0-EA8B-7F4C-BC62-FFB20B376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897340">
            <a:off x="84700" y="766579"/>
            <a:ext cx="705497" cy="522652"/>
          </a:xfrm>
          <a:prstGeom prst="rect">
            <a:avLst/>
          </a:prstGeom>
          <a:solidFill>
            <a:schemeClr val="bg1"/>
          </a:solidFill>
        </p:spPr>
      </p:pic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D0DF7BC2-8972-5942-A3EA-588F0DE363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245376"/>
              </p:ext>
            </p:extLst>
          </p:nvPr>
        </p:nvGraphicFramePr>
        <p:xfrm>
          <a:off x="1620981" y="2485445"/>
          <a:ext cx="8697480" cy="207264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230360">
                  <a:extLst>
                    <a:ext uri="{9D8B030D-6E8A-4147-A177-3AD203B41FA5}">
                      <a16:colId xmlns:a16="http://schemas.microsoft.com/office/drawing/2014/main" val="1351229685"/>
                    </a:ext>
                  </a:extLst>
                </a:gridCol>
                <a:gridCol w="1630778">
                  <a:extLst>
                    <a:ext uri="{9D8B030D-6E8A-4147-A177-3AD203B41FA5}">
                      <a16:colId xmlns:a16="http://schemas.microsoft.com/office/drawing/2014/main" val="215004608"/>
                    </a:ext>
                  </a:extLst>
                </a:gridCol>
                <a:gridCol w="1661972">
                  <a:extLst>
                    <a:ext uri="{9D8B030D-6E8A-4147-A177-3AD203B41FA5}">
                      <a16:colId xmlns:a16="http://schemas.microsoft.com/office/drawing/2014/main" val="2516956680"/>
                    </a:ext>
                  </a:extLst>
                </a:gridCol>
                <a:gridCol w="2174370">
                  <a:extLst>
                    <a:ext uri="{9D8B030D-6E8A-4147-A177-3AD203B41FA5}">
                      <a16:colId xmlns:a16="http://schemas.microsoft.com/office/drawing/2014/main" val="2221899459"/>
                    </a:ext>
                  </a:extLst>
                </a:gridCol>
              </a:tblGrid>
              <a:tr h="515437">
                <a:tc rowSpan="2"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Модель самолёта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Расход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Стоимость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2366598"/>
                  </a:ext>
                </a:extLst>
              </a:tr>
              <a:tr h="515437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chemeClr val="bg1"/>
                          </a:solidFill>
                        </a:rPr>
                        <a:t>кг/ч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chemeClr val="bg1"/>
                          </a:solidFill>
                        </a:rPr>
                        <a:t>кг/с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solidFill>
                            <a:schemeClr val="bg1"/>
                          </a:solidFill>
                        </a:rPr>
                        <a:t>р</a:t>
                      </a:r>
                      <a:r>
                        <a:rPr lang="ru-RU" sz="2800" dirty="0" err="1">
                          <a:solidFill>
                            <a:schemeClr val="bg1"/>
                          </a:solidFill>
                        </a:rPr>
                        <a:t>уб</a:t>
                      </a:r>
                      <a:r>
                        <a:rPr lang="ru-RU" sz="2800" dirty="0">
                          <a:solidFill>
                            <a:schemeClr val="bg1"/>
                          </a:solidFill>
                        </a:rPr>
                        <a:t>/с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617231"/>
                  </a:ext>
                </a:extLst>
              </a:tr>
              <a:tr h="371362">
                <a:tc>
                  <a:txBody>
                    <a:bodyPr/>
                    <a:lstStyle/>
                    <a:p>
                      <a:r>
                        <a:rPr lang="ru-RU" sz="2800" dirty="0" err="1"/>
                        <a:t>Su</a:t>
                      </a:r>
                      <a:r>
                        <a:rPr lang="en-US" sz="2800" dirty="0"/>
                        <a:t>k</a:t>
                      </a:r>
                      <a:r>
                        <a:rPr lang="ru-RU" sz="2800" dirty="0" err="1"/>
                        <a:t>h</a:t>
                      </a:r>
                      <a:r>
                        <a:rPr lang="en-US" sz="2800" dirty="0"/>
                        <a:t>oi </a:t>
                      </a:r>
                      <a:r>
                        <a:rPr lang="en-US" sz="2800" dirty="0" err="1"/>
                        <a:t>Superjet</a:t>
                      </a:r>
                      <a:r>
                        <a:rPr lang="ru-RU" sz="2800" dirty="0"/>
                        <a:t> 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dirty="0"/>
                        <a:t>1700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dirty="0"/>
                        <a:t>0</a:t>
                      </a:r>
                      <a:r>
                        <a:rPr lang="en-US" sz="2800" dirty="0"/>
                        <a:t>,</a:t>
                      </a:r>
                      <a:r>
                        <a:rPr lang="ru-RU" sz="2800" dirty="0"/>
                        <a:t>472</a:t>
                      </a:r>
                      <a:r>
                        <a:rPr lang="en-US" sz="2800" dirty="0"/>
                        <a:t> </a:t>
                      </a:r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dirty="0"/>
                        <a:t>25</a:t>
                      </a:r>
                      <a:r>
                        <a:rPr lang="en-US" sz="2800" dirty="0"/>
                        <a:t>,25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760096"/>
                  </a:ext>
                </a:extLst>
              </a:tr>
              <a:tr h="515437">
                <a:tc>
                  <a:txBody>
                    <a:bodyPr/>
                    <a:lstStyle/>
                    <a:p>
                      <a:r>
                        <a:rPr lang="en-US" sz="2800"/>
                        <a:t>Boeing 737-300</a:t>
                      </a:r>
                      <a:r>
                        <a:rPr lang="ru-RU" sz="2800"/>
                        <a:t> </a:t>
                      </a:r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dirty="0"/>
                        <a:t>2080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dirty="0"/>
                        <a:t>0</a:t>
                      </a:r>
                      <a:r>
                        <a:rPr lang="en-US" sz="2800" dirty="0"/>
                        <a:t>,</a:t>
                      </a:r>
                      <a:r>
                        <a:rPr lang="ru-RU" sz="2800" dirty="0"/>
                        <a:t>578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30,92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699786"/>
                  </a:ext>
                </a:extLst>
              </a:tr>
            </a:tbl>
          </a:graphicData>
        </a:graphic>
      </p:graphicFrame>
      <p:sp>
        <p:nvSpPr>
          <p:cNvPr id="7" name="Объект 2">
            <a:extLst>
              <a:ext uri="{FF2B5EF4-FFF2-40B4-BE49-F238E27FC236}">
                <a16:creationId xmlns:a16="http://schemas.microsoft.com/office/drawing/2014/main" id="{EBBEFF37-4DE6-2B47-8D2B-F8730819FE63}"/>
              </a:ext>
            </a:extLst>
          </p:cNvPr>
          <p:cNvSpPr txBox="1">
            <a:spLocks/>
          </p:cNvSpPr>
          <p:nvPr/>
        </p:nvSpPr>
        <p:spPr>
          <a:xfrm>
            <a:off x="1620981" y="4704110"/>
            <a:ext cx="6819900" cy="60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При стоимости керосина – 53</a:t>
            </a:r>
            <a:r>
              <a:rPr lang="en-US" dirty="0"/>
              <a:t>.5 </a:t>
            </a:r>
            <a:r>
              <a:rPr lang="en-US" dirty="0" err="1"/>
              <a:t>руб</a:t>
            </a:r>
            <a:r>
              <a:rPr lang="ru-RU" dirty="0"/>
              <a:t>/кг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355077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</TotalTime>
  <Words>314</Words>
  <Application>Microsoft Macintosh PowerPoint</Application>
  <PresentationFormat>Широкоэкранный</PresentationFormat>
  <Paragraphs>50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Презентация PowerPoint</vt:lpstr>
      <vt:lpstr>1. Структура датасета</vt:lpstr>
      <vt:lpstr>2.1 Описание данных</vt:lpstr>
      <vt:lpstr>3. Недостающие данные в таблице</vt:lpstr>
      <vt:lpstr>4. Возможные способы оценки прибыльности рейсов на основе датасета.</vt:lpstr>
      <vt:lpstr>4. Возможные способы оценки прибыльности рейсов на основе датасета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11</cp:revision>
  <dcterms:created xsi:type="dcterms:W3CDTF">2021-06-16T18:22:19Z</dcterms:created>
  <dcterms:modified xsi:type="dcterms:W3CDTF">2021-06-16T20:24:54Z</dcterms:modified>
</cp:coreProperties>
</file>

<file path=docProps/thumbnail.jpeg>
</file>